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6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284" autoAdjust="0"/>
    <p:restoredTop sz="94807"/>
  </p:normalViewPr>
  <p:slideViewPr>
    <p:cSldViewPr snapToGrid="0" snapToObjects="1">
      <p:cViewPr>
        <p:scale>
          <a:sx n="70" d="100"/>
          <a:sy n="70" d="100"/>
        </p:scale>
        <p:origin x="204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9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9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8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0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D0C0-97C7-8243-84C2-A7EAAC0B63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tiff"/><Relationship Id="rId18" Type="http://schemas.openxmlformats.org/officeDocument/2006/relationships/image" Target="../media/image14.png"/><Relationship Id="rId3" Type="http://schemas.openxmlformats.org/officeDocument/2006/relationships/hyperlink" Target="https://www.bbc.co.uk/news/topics/cldy2dmy748t/crime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hyperlink" Target="https://www.theguardian.com/uk/ukcrime" TargetMode="Externa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tiff"/><Relationship Id="rId19" Type="http://schemas.openxmlformats.org/officeDocument/2006/relationships/image" Target="../media/image15.jpeg"/><Relationship Id="rId4" Type="http://schemas.openxmlformats.org/officeDocument/2006/relationships/hyperlink" Target="https://www.independent.co.uk/news/uk/crime" TargetMode="External"/><Relationship Id="rId9" Type="http://schemas.openxmlformats.org/officeDocument/2006/relationships/image" Target="../media/image5.tiff"/><Relationship Id="rId1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-esqwmLmCs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youtube.com/watch?v=q1MzUIs-hr4" TargetMode="External"/><Relationship Id="rId2" Type="http://schemas.openxmlformats.org/officeDocument/2006/relationships/hyperlink" Target="https://www.youtube.com/watch?v=vHrmiy4W9C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0.tiff"/><Relationship Id="rId4" Type="http://schemas.openxmlformats.org/officeDocument/2006/relationships/image" Target="../media/image17.svg"/><Relationship Id="rId9" Type="http://schemas.openxmlformats.org/officeDocument/2006/relationships/hyperlink" Target="https://www.youtube.com/watch?v=BjLHW7qQEl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D3BD3BB-F8B7-034F-82C7-49DAC844A3C5}"/>
              </a:ext>
            </a:extLst>
          </p:cNvPr>
          <p:cNvGrpSpPr/>
          <p:nvPr/>
        </p:nvGrpSpPr>
        <p:grpSpPr>
          <a:xfrm>
            <a:off x="148742" y="5584239"/>
            <a:ext cx="6497053" cy="986718"/>
            <a:chOff x="82400" y="3879448"/>
            <a:chExt cx="6497053" cy="16523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F4CFC4-2272-9D42-95BB-1AB1BA6E8D1D}"/>
                </a:ext>
              </a:extLst>
            </p:cNvPr>
            <p:cNvSpPr/>
            <p:nvPr/>
          </p:nvSpPr>
          <p:spPr>
            <a:xfrm>
              <a:off x="82400" y="3879448"/>
              <a:ext cx="6497053" cy="16523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1600" dirty="0">
                  <a:hlinkClick r:id="rId2"/>
                </a:rPr>
                <a:t>https://www.theguardian.com/uk/ukcrime</a:t>
              </a:r>
              <a:endParaRPr lang="en-GB" sz="1600" dirty="0"/>
            </a:p>
            <a:p>
              <a:pPr algn="r"/>
              <a:r>
                <a:rPr lang="en-GB" sz="1600" dirty="0">
                  <a:hlinkClick r:id="rId3"/>
                </a:rPr>
                <a:t>https://www.bbc.co.uk/news/topics/cldy2dmy748t/crime</a:t>
              </a:r>
              <a:endParaRPr lang="en-GB" sz="1600" dirty="0"/>
            </a:p>
            <a:p>
              <a:pPr algn="r"/>
              <a:r>
                <a:rPr lang="en-GB" sz="1600" dirty="0">
                  <a:hlinkClick r:id="rId4"/>
                </a:rPr>
                <a:t>https://www.independent.co.uk/news/uk/crime</a:t>
              </a:r>
              <a:endParaRPr lang="en-GB" sz="1600" dirty="0"/>
            </a:p>
            <a:p>
              <a:pPr algn="r"/>
              <a:endParaRPr lang="en-GB" sz="1600" dirty="0"/>
            </a:p>
          </p:txBody>
        </p:sp>
        <p:pic>
          <p:nvPicPr>
            <p:cNvPr id="11" name="Graphic 10" descr="Newspaper">
              <a:extLst>
                <a:ext uri="{FF2B5EF4-FFF2-40B4-BE49-F238E27FC236}">
                  <a16:creationId xmlns:a16="http://schemas.microsoft.com/office/drawing/2014/main" id="{712681EC-D956-FA46-9BE9-1FC72B6DA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049" y="4070713"/>
              <a:ext cx="1273297" cy="127329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FFFC05-42E5-7344-98A0-9435168E35FF}"/>
              </a:ext>
            </a:extLst>
          </p:cNvPr>
          <p:cNvGrpSpPr/>
          <p:nvPr/>
        </p:nvGrpSpPr>
        <p:grpSpPr>
          <a:xfrm>
            <a:off x="126879" y="3508804"/>
            <a:ext cx="6497053" cy="1801136"/>
            <a:chOff x="180472" y="2384258"/>
            <a:chExt cx="6497053" cy="16523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17EA2A-9337-3E46-A2B3-CD0FCF05AEF1}"/>
                </a:ext>
              </a:extLst>
            </p:cNvPr>
            <p:cNvSpPr/>
            <p:nvPr/>
          </p:nvSpPr>
          <p:spPr>
            <a:xfrm>
              <a:off x="180472" y="2384258"/>
              <a:ext cx="6497053" cy="16523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 descr="Books">
              <a:extLst>
                <a:ext uri="{FF2B5EF4-FFF2-40B4-BE49-F238E27FC236}">
                  <a16:creationId xmlns:a16="http://schemas.microsoft.com/office/drawing/2014/main" id="{813B6708-891A-9549-A109-6B911E652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472" y="2798093"/>
              <a:ext cx="761556" cy="76155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3144CA-55C7-5F43-B648-A24389830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33236" y="2511197"/>
              <a:ext cx="959704" cy="14719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999452-9BCF-D642-B8AD-1D2489247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07770" y="2576519"/>
              <a:ext cx="1124516" cy="137520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89FD1C-6D79-EA45-BEFE-F97BAFA684C8}"/>
              </a:ext>
            </a:extLst>
          </p:cNvPr>
          <p:cNvGrpSpPr/>
          <p:nvPr/>
        </p:nvGrpSpPr>
        <p:grpSpPr>
          <a:xfrm>
            <a:off x="148741" y="6749878"/>
            <a:ext cx="6497053" cy="3005962"/>
            <a:chOff x="210687" y="5683185"/>
            <a:chExt cx="6497053" cy="20001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2E0462-4CAA-5642-8133-2263497BC59E}"/>
                </a:ext>
              </a:extLst>
            </p:cNvPr>
            <p:cNvSpPr/>
            <p:nvPr/>
          </p:nvSpPr>
          <p:spPr>
            <a:xfrm>
              <a:off x="210687" y="5683185"/>
              <a:ext cx="6497053" cy="20001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chemeClr val="accent2"/>
                  </a:solidFill>
                </a:rPr>
                <a:t>24 hours in Police Custody</a:t>
              </a:r>
            </a:p>
            <a:p>
              <a:pPr algn="r"/>
              <a:endParaRPr lang="en-US" b="1" dirty="0">
                <a:solidFill>
                  <a:schemeClr val="accent2"/>
                </a:solidFill>
              </a:endParaRPr>
            </a:p>
            <a:p>
              <a:pPr algn="r"/>
              <a:r>
                <a:rPr lang="en-US" b="1" dirty="0">
                  <a:solidFill>
                    <a:schemeClr val="accent2"/>
                  </a:solidFill>
                </a:rPr>
                <a:t>Channel 4 Crime Season</a:t>
              </a:r>
            </a:p>
            <a:p>
              <a:pPr algn="r"/>
              <a:endParaRPr lang="en-US" b="1" dirty="0">
                <a:solidFill>
                  <a:schemeClr val="accent2"/>
                </a:solidFill>
              </a:endParaRPr>
            </a:p>
            <a:p>
              <a:pPr algn="r"/>
              <a:r>
                <a:rPr lang="en-US" b="1" dirty="0">
                  <a:solidFill>
                    <a:schemeClr val="accent2"/>
                  </a:solidFill>
                </a:rPr>
                <a:t>Murder 24/7</a:t>
              </a:r>
            </a:p>
            <a:p>
              <a:pPr algn="r"/>
              <a:endParaRPr lang="en-US" b="1" dirty="0">
                <a:solidFill>
                  <a:schemeClr val="accent2"/>
                </a:solidFill>
              </a:endParaRPr>
            </a:p>
            <a:p>
              <a:pPr algn="r"/>
              <a:r>
                <a:rPr lang="en-US" b="1" dirty="0">
                  <a:solidFill>
                    <a:schemeClr val="accent2"/>
                  </a:solidFill>
                </a:rPr>
                <a:t>Inside Prison: </a:t>
              </a:r>
              <a:br>
                <a:rPr lang="en-US" b="1" dirty="0">
                  <a:solidFill>
                    <a:schemeClr val="accent2"/>
                  </a:solidFill>
                </a:rPr>
              </a:br>
              <a:r>
                <a:rPr lang="en-US" b="1" dirty="0">
                  <a:solidFill>
                    <a:schemeClr val="accent2"/>
                  </a:solidFill>
                </a:rPr>
                <a:t>Britain Behind Bars</a:t>
              </a:r>
            </a:p>
            <a:p>
              <a:pPr algn="r"/>
              <a:endParaRPr lang="en-US" b="1" dirty="0">
                <a:solidFill>
                  <a:schemeClr val="accent2"/>
                </a:solidFill>
              </a:endParaRPr>
            </a:p>
            <a:p>
              <a:pPr algn="r"/>
              <a:r>
                <a:rPr lang="en-US" b="1" dirty="0">
                  <a:solidFill>
                    <a:schemeClr val="accent2"/>
                  </a:solidFill>
                </a:rPr>
                <a:t>Catching Britain’s Killers : The Crimes That Changed Us</a:t>
              </a:r>
            </a:p>
            <a:p>
              <a:pPr algn="r"/>
              <a:endParaRPr lang="en-US" b="1" dirty="0">
                <a:solidFill>
                  <a:schemeClr val="accent2"/>
                </a:solidFill>
              </a:endParaRPr>
            </a:p>
          </p:txBody>
        </p:sp>
        <p:pic>
          <p:nvPicPr>
            <p:cNvPr id="13" name="Graphic 12" descr="Television">
              <a:extLst>
                <a:ext uri="{FF2B5EF4-FFF2-40B4-BE49-F238E27FC236}">
                  <a16:creationId xmlns:a16="http://schemas.microsoft.com/office/drawing/2014/main" id="{FA234CA5-3351-C74E-A56B-2D23AB22C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2753" y="6200205"/>
              <a:ext cx="865208" cy="86520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1373C6E-8731-2C4C-A569-2B36675DA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45388" y="5741273"/>
              <a:ext cx="1585345" cy="7297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35D396F-A5AE-AF40-B4D1-0E0981C2F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7705" r="16544"/>
            <a:stretch/>
          </p:blipFill>
          <p:spPr>
            <a:xfrm>
              <a:off x="1145388" y="6529156"/>
              <a:ext cx="1585345" cy="72979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084E71B-1C35-4B18-9AC5-A6264AF0031F}"/>
              </a:ext>
            </a:extLst>
          </p:cNvPr>
          <p:cNvSpPr txBox="1"/>
          <p:nvPr/>
        </p:nvSpPr>
        <p:spPr>
          <a:xfrm>
            <a:off x="148742" y="294593"/>
            <a:ext cx="6453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Ravie" panose="04040805050809020602" pitchFamily="82" charset="0"/>
              </a:rPr>
              <a:t>Level 3 Applied Diploma in Criminology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C690E-00B9-48E5-80F0-C97C49ED6B58}"/>
              </a:ext>
            </a:extLst>
          </p:cNvPr>
          <p:cNvSpPr txBox="1"/>
          <p:nvPr/>
        </p:nvSpPr>
        <p:spPr>
          <a:xfrm>
            <a:off x="148742" y="1479360"/>
            <a:ext cx="4829658" cy="18774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Units over 2 years – 2 exams and 2 pieces of controlled assessment</a:t>
            </a:r>
            <a:br>
              <a:rPr lang="en-GB" sz="1400" dirty="0"/>
            </a:br>
            <a:br>
              <a:rPr lang="en-GB" sz="1400" dirty="0"/>
            </a:br>
            <a:r>
              <a:rPr lang="en-GB" sz="1400" b="1" dirty="0"/>
              <a:t>Year 1 </a:t>
            </a:r>
            <a:r>
              <a:rPr lang="en-GB" sz="1400" dirty="0"/>
              <a:t>– Changing Awareness of crime &amp; Criminological theories.</a:t>
            </a:r>
            <a:br>
              <a:rPr lang="en-GB" sz="1400" dirty="0"/>
            </a:br>
            <a:br>
              <a:rPr lang="en-GB" sz="1400" dirty="0"/>
            </a:br>
            <a:r>
              <a:rPr lang="en-GB" sz="1400" b="1" dirty="0"/>
              <a:t>Year 2- </a:t>
            </a:r>
            <a:r>
              <a:rPr lang="en-GB" sz="1400" dirty="0"/>
              <a:t>Crime scene to court room &amp; Crime and punishment</a:t>
            </a:r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7177AD-EDD9-457E-826F-74DFBF4B63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19522" y="1593849"/>
            <a:ext cx="1626273" cy="1619250"/>
          </a:xfrm>
          <a:prstGeom prst="rect">
            <a:avLst/>
          </a:prstGeom>
        </p:spPr>
      </p:pic>
      <p:pic>
        <p:nvPicPr>
          <p:cNvPr id="1028" name="Picture 4" descr="THE PRISON DOCTOR: Amazon.co.uk: Brown, Dr Amanda: Books">
            <a:extLst>
              <a:ext uri="{FF2B5EF4-FFF2-40B4-BE49-F238E27FC236}">
                <a16:creationId xmlns:a16="http://schemas.microsoft.com/office/drawing/2014/main" id="{135A940C-B4B2-438A-9EEE-BED72A4B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37" y="3615120"/>
            <a:ext cx="1079482" cy="165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4" descr="https://encrypted-tbn1.gstatic.com/shopping?q=tbn:ANd9GcRO04PhT_ZAs9KQ2jMtOMzOq3ivftr2Gi-IUUgNhBGj9VC0Oo7r-R8Jr_N7AG_x8M-Z4t3QZkVmVX28duBVsj0BGUpx9FdbezABCFm8wFCo&amp;usqp=CAE">
            <a:extLst>
              <a:ext uri="{FF2B5EF4-FFF2-40B4-BE49-F238E27FC236}">
                <a16:creationId xmlns:a16="http://schemas.microsoft.com/office/drawing/2014/main" id="{F1514B2B-20D2-41B2-8A59-E38612980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9D33A8-4005-4F56-8572-8D15D4324B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7793" y="3776309"/>
            <a:ext cx="1101378" cy="14710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2AC74A-0FB9-483B-990A-1A74BE1D79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72178" y="3734168"/>
            <a:ext cx="1047096" cy="1504952"/>
          </a:xfrm>
          <a:prstGeom prst="rect">
            <a:avLst/>
          </a:prstGeom>
        </p:spPr>
      </p:pic>
      <p:pic>
        <p:nvPicPr>
          <p:cNvPr id="1044" name="Picture 20" descr="ITV - Special Break Bumper | ITV - Crime and Punishment Brea… | Flickr">
            <a:extLst>
              <a:ext uri="{FF2B5EF4-FFF2-40B4-BE49-F238E27FC236}">
                <a16:creationId xmlns:a16="http://schemas.microsoft.com/office/drawing/2014/main" id="{2E06918F-B2BA-4121-AE04-456049B6E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95" y="7767841"/>
            <a:ext cx="1696581" cy="9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8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F939EFD1-A9BF-FA4A-93D3-DC3644EF145B}"/>
              </a:ext>
            </a:extLst>
          </p:cNvPr>
          <p:cNvGrpSpPr/>
          <p:nvPr/>
        </p:nvGrpSpPr>
        <p:grpSpPr>
          <a:xfrm>
            <a:off x="170393" y="221395"/>
            <a:ext cx="6497053" cy="4198205"/>
            <a:chOff x="170395" y="3298075"/>
            <a:chExt cx="6497053" cy="41982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348D0-2C79-A746-BAE2-DAF7D949FBF8}"/>
                </a:ext>
              </a:extLst>
            </p:cNvPr>
            <p:cNvSpPr/>
            <p:nvPr/>
          </p:nvSpPr>
          <p:spPr>
            <a:xfrm>
              <a:off x="170395" y="3298075"/>
              <a:ext cx="6497053" cy="41982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2"/>
              <a:r>
                <a:rPr lang="en-GB" sz="1400" b="1" dirty="0"/>
                <a:t>Task 1:</a:t>
              </a:r>
            </a:p>
            <a:p>
              <a:pPr lvl="2"/>
              <a:r>
                <a:rPr lang="en-GB" sz="1400" dirty="0"/>
                <a:t>In Criminology, we explore Criminological theories (a range of explanations for why crime occurs)</a:t>
              </a:r>
            </a:p>
            <a:p>
              <a:pPr lvl="2"/>
              <a:endParaRPr lang="en-GB" sz="1400" dirty="0"/>
            </a:p>
            <a:p>
              <a:pPr lvl="2"/>
              <a:r>
                <a:rPr lang="en-GB" sz="1400" dirty="0"/>
                <a:t>Research the following biological explanations of crime…</a:t>
              </a:r>
            </a:p>
            <a:p>
              <a:pPr lvl="2"/>
              <a:r>
                <a:rPr lang="en-GB" sz="1400" dirty="0"/>
                <a:t>For each make notes on: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GB" sz="1400" dirty="0"/>
                <a:t>Key ideas of this explanation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GB" sz="1400" dirty="0"/>
                <a:t>How could this explanation be used to explain crime?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GB" sz="1400" dirty="0"/>
                <a:t>Strengths/weaknesses of this explanation of criminality</a:t>
              </a:r>
              <a:br>
                <a:rPr lang="en-GB" sz="1400" b="1" dirty="0"/>
              </a:br>
              <a:endParaRPr lang="en-GB" sz="1400" b="1" dirty="0"/>
            </a:p>
            <a:p>
              <a:pPr lvl="2"/>
              <a:r>
                <a:rPr lang="en-GB" sz="1400" b="1" dirty="0"/>
                <a:t>1. Frontal Lobe Damage – Phineas Gage</a:t>
              </a:r>
            </a:p>
            <a:p>
              <a:pPr lvl="2"/>
              <a:r>
                <a:rPr lang="en-GB" sz="1400" dirty="0">
                  <a:hlinkClick r:id="rId2"/>
                </a:rPr>
                <a:t>https://www.youtube.com/watch?v=vHrmiy4W9C0</a:t>
              </a:r>
              <a:endParaRPr lang="en-GB" sz="1400" dirty="0"/>
            </a:p>
            <a:p>
              <a:pPr lvl="2"/>
              <a:r>
                <a:rPr lang="en-GB" sz="1400" dirty="0"/>
                <a:t>1 min 55 &gt; 5 min 28</a:t>
              </a:r>
            </a:p>
            <a:p>
              <a:pPr lvl="2"/>
              <a:endParaRPr lang="en-GB" sz="1400" dirty="0"/>
            </a:p>
            <a:p>
              <a:pPr lvl="2"/>
              <a:r>
                <a:rPr lang="en-GB" sz="1400" b="1" dirty="0"/>
                <a:t>2. Sheldon’s Somatotype Theory</a:t>
              </a:r>
              <a:br>
                <a:rPr lang="en-GB" sz="1400" b="1" dirty="0"/>
              </a:br>
              <a:br>
                <a:rPr lang="en-GB" sz="1400" b="1" dirty="0"/>
              </a:br>
              <a:r>
                <a:rPr lang="en-GB" sz="1400" b="1" dirty="0"/>
                <a:t>3. Lombroso’s Atavistic Features</a:t>
              </a:r>
            </a:p>
          </p:txBody>
        </p:sp>
        <p:pic>
          <p:nvPicPr>
            <p:cNvPr id="37" name="Graphic 36" descr="Presentation with checklist">
              <a:extLst>
                <a:ext uri="{FF2B5EF4-FFF2-40B4-BE49-F238E27FC236}">
                  <a16:creationId xmlns:a16="http://schemas.microsoft.com/office/drawing/2014/main" id="{9C0572DD-7924-C348-B49C-CC209CEE3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556" y="3869500"/>
              <a:ext cx="914400" cy="9144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B9B0FD-B6AA-C542-B960-1943B34A31B9}"/>
              </a:ext>
            </a:extLst>
          </p:cNvPr>
          <p:cNvGrpSpPr/>
          <p:nvPr/>
        </p:nvGrpSpPr>
        <p:grpSpPr>
          <a:xfrm>
            <a:off x="180473" y="4532072"/>
            <a:ext cx="6497053" cy="4581108"/>
            <a:chOff x="307443" y="3951913"/>
            <a:chExt cx="6497053" cy="43692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3D09F13-F253-E641-9628-CD922FBAFD8A}"/>
                </a:ext>
              </a:extLst>
            </p:cNvPr>
            <p:cNvSpPr/>
            <p:nvPr/>
          </p:nvSpPr>
          <p:spPr>
            <a:xfrm>
              <a:off x="307443" y="3951913"/>
              <a:ext cx="6497053" cy="27123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b="1" dirty="0"/>
                <a:t>Task 2: </a:t>
              </a:r>
              <a:r>
                <a:rPr lang="en-GB" sz="1400" dirty="0"/>
                <a:t>Find the definitions for the following concepts and create a glossary of key terms: 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Aggravating factors 					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Mitigating factors 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Suspended sentence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Dark figure of crime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Indictable offence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Recidivism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Deviance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ASBO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Moral panic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endParaRPr lang="en-GB" sz="1400" dirty="0"/>
            </a:p>
          </p:txBody>
        </p:sp>
        <p:pic>
          <p:nvPicPr>
            <p:cNvPr id="39" name="Graphic 38" descr="Research">
              <a:extLst>
                <a:ext uri="{FF2B5EF4-FFF2-40B4-BE49-F238E27FC236}">
                  <a16:creationId xmlns:a16="http://schemas.microsoft.com/office/drawing/2014/main" id="{518518D7-F4FB-1D4C-AE62-C5EE63763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8018" y="6979296"/>
              <a:ext cx="914400" cy="91440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D60B17-8CFF-3343-9CB1-3ADF2DB8E8CF}"/>
                </a:ext>
              </a:extLst>
            </p:cNvPr>
            <p:cNvSpPr/>
            <p:nvPr/>
          </p:nvSpPr>
          <p:spPr>
            <a:xfrm>
              <a:off x="1410244" y="6776766"/>
              <a:ext cx="5333677" cy="15444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Task 3: </a:t>
              </a:r>
              <a:r>
                <a:rPr lang="en-US" sz="1400" dirty="0"/>
                <a:t>Watch the following clips and make notes on </a:t>
              </a:r>
              <a:r>
                <a:rPr lang="en-US" sz="1400" b="1" dirty="0"/>
                <a:t>how </a:t>
              </a:r>
              <a:r>
                <a:rPr lang="en-US" sz="1400" dirty="0"/>
                <a:t>a range of evidence is </a:t>
              </a:r>
              <a:r>
                <a:rPr lang="en-US" sz="1400" b="1" dirty="0"/>
                <a:t>collected </a:t>
              </a:r>
              <a:r>
                <a:rPr lang="en-US" sz="1400" b="1" u="sng" dirty="0"/>
                <a:t>and</a:t>
              </a:r>
              <a:r>
                <a:rPr lang="en-US" sz="1400" b="1" dirty="0"/>
                <a:t> </a:t>
              </a:r>
              <a:r>
                <a:rPr lang="en-US" sz="1400" b="1" dirty="0" err="1"/>
                <a:t>analysed</a:t>
              </a:r>
              <a:r>
                <a:rPr lang="en-US" sz="1400" b="1" dirty="0"/>
                <a:t> </a:t>
              </a:r>
              <a:r>
                <a:rPr lang="en-US" sz="1400" dirty="0"/>
                <a:t>in crime scene investigations.</a:t>
              </a:r>
              <a:br>
                <a:rPr lang="en-US" sz="1400" dirty="0"/>
              </a:br>
              <a:endParaRPr lang="en-US" sz="1400" dirty="0"/>
            </a:p>
            <a:p>
              <a:pPr marL="342900" indent="-342900" algn="ctr">
                <a:buAutoNum type="arabicPeriod"/>
              </a:pPr>
              <a:r>
                <a:rPr lang="en-US" sz="1400" dirty="0"/>
                <a:t>Fingerprints </a:t>
              </a:r>
              <a:r>
                <a:rPr lang="en-GB" sz="1400" dirty="0">
                  <a:hlinkClick r:id="rId7"/>
                </a:rPr>
                <a:t>https://www.youtube.com/watch?v=q1MzUIs-hr4</a:t>
              </a:r>
              <a:endParaRPr lang="en-GB" sz="1400" dirty="0"/>
            </a:p>
            <a:p>
              <a:pPr marL="342900" indent="-342900" algn="ctr">
                <a:buAutoNum type="arabicPeriod"/>
              </a:pPr>
              <a:r>
                <a:rPr lang="en-GB" sz="1400" dirty="0"/>
                <a:t>Footprints </a:t>
              </a:r>
              <a:r>
                <a:rPr lang="en-GB" sz="1400" dirty="0">
                  <a:hlinkClick r:id="rId8"/>
                </a:rPr>
                <a:t>https://www.youtube.com/watch?v=7-esqwmLmCs</a:t>
              </a:r>
              <a:r>
                <a:rPr lang="en-GB" sz="1400" dirty="0"/>
                <a:t> </a:t>
              </a:r>
            </a:p>
            <a:p>
              <a:pPr marL="342900" indent="-342900" algn="ctr">
                <a:buAutoNum type="arabicPeriod"/>
              </a:pPr>
              <a:r>
                <a:rPr lang="en-GB" sz="1400" dirty="0"/>
                <a:t>Hair and fibres </a:t>
              </a:r>
              <a:r>
                <a:rPr lang="en-GB" sz="1400" dirty="0">
                  <a:hlinkClick r:id="rId9"/>
                </a:rPr>
                <a:t>https://www.youtube.com/watch?v=BjLHW7qQEl0</a:t>
              </a:r>
              <a:endParaRPr lang="en-GB" sz="1400" dirty="0"/>
            </a:p>
            <a:p>
              <a:pPr marL="342900" indent="-342900" algn="ctr">
                <a:buAutoNum type="arabicPeriod"/>
              </a:pPr>
              <a:endParaRPr lang="en-US" sz="1400" dirty="0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72363CD1-4B64-BD4D-A55C-82F030E16D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5" y="9284854"/>
            <a:ext cx="6620731" cy="4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B77CD4B05F144B1FCA5E33565E195" ma:contentTypeVersion="4" ma:contentTypeDescription="Create a new document." ma:contentTypeScope="" ma:versionID="672efa1576b432010dbbf9e580408455">
  <xsd:schema xmlns:xsd="http://www.w3.org/2001/XMLSchema" xmlns:xs="http://www.w3.org/2001/XMLSchema" xmlns:p="http://schemas.microsoft.com/office/2006/metadata/properties" xmlns:ns2="a350cb32-28f9-4c40-8c6e-159a28f89510" xmlns:ns3="77ad629b-b985-4226-97f1-53cfea69568f" targetNamespace="http://schemas.microsoft.com/office/2006/metadata/properties" ma:root="true" ma:fieldsID="29699d6494abc05b73bfc71c34d67f1d" ns2:_="" ns3:_="">
    <xsd:import namespace="a350cb32-28f9-4c40-8c6e-159a28f89510"/>
    <xsd:import namespace="77ad629b-b985-4226-97f1-53cfea695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0cb32-28f9-4c40-8c6e-159a28f89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d629b-b985-4226-97f1-53cfea6956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A93ADD-C3C1-4267-9451-EB51769DC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50cb32-28f9-4c40-8c6e-159a28f89510"/>
    <ds:schemaRef ds:uri="77ad629b-b985-4226-97f1-53cfea695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0C3F6D-9DF5-4F81-9E10-345D4A599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B107F8-8DF1-4558-A2CA-B604AD576164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77ad629b-b985-4226-97f1-53cfea69568f"/>
    <ds:schemaRef ds:uri="a350cb32-28f9-4c40-8c6e-159a28f895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324</Words>
  <Application>Microsoft Office PowerPoint</Application>
  <PresentationFormat>A4 Paper (210x297 mm)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Ravie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Shaw</dc:creator>
  <cp:lastModifiedBy>Charlotte</cp:lastModifiedBy>
  <cp:revision>25</cp:revision>
  <dcterms:created xsi:type="dcterms:W3CDTF">2020-04-22T07:24:11Z</dcterms:created>
  <dcterms:modified xsi:type="dcterms:W3CDTF">2020-04-22T14:18:15Z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0x01010084EB77CD4B05F144B1FCA5E33565E195</vt:lpwstr>
  </property>
</Properties>
</file>